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sldIdLst>
    <p:sldId id="295" r:id="rId2"/>
    <p:sldId id="296" r:id="rId3"/>
    <p:sldId id="297" r:id="rId4"/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5" r:id="rId30"/>
    <p:sldId id="326" r:id="rId31"/>
    <p:sldId id="327" r:id="rId32"/>
    <p:sldId id="328" r:id="rId33"/>
    <p:sldId id="330" r:id="rId34"/>
    <p:sldId id="331" r:id="rId3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C567730-8C7C-4FB8-91AD-4D73FACAC614}">
          <p14:sldIdLst>
            <p14:sldId id="295"/>
            <p14:sldId id="296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>
        <p:scale>
          <a:sx n="66" d="100"/>
          <a:sy n="66" d="100"/>
        </p:scale>
        <p:origin x="4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93E5-4D5B-2225-799E-AD650B410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24330-EB8B-43E6-C501-714D9CC6C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65A8-87D5-ABAD-DD01-B655FC84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FC1E9-D660-4A83-1116-1AE6552D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3C894-8C1A-519C-D9DF-7ACEB66C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313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25DB-DF67-4362-3473-140D9E1A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18EAC-CA56-F880-14D6-74EC01127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0836F-C8C9-7DE2-F0A7-2AEF0559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8C423-384A-52EF-2AC3-FE0CE0BB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54EF-2023-4171-94E9-BE6C96B6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559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ADAEA-AAF8-D42D-09B0-84AE3E5A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155F2-6E14-5C36-BF18-49987F910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57ACD-A82D-5EF3-8793-E5F11E8B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D8AF1-FE9A-31D6-7C5D-D5D3EF16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29985-9AE0-27BE-26EB-A1A64801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572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1120-FED6-530C-B251-390D022A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B67C0-70C5-4B28-D4B1-FE9ED47FF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D254-8F6B-EF8C-DDE2-E6875A92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98C7-DF8A-6394-4067-0201107D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7AE9-7733-C090-0F93-03812A65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793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AF1E-0562-5546-FE89-0B7D4F7A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CCCD8-29A8-C0B3-6B98-BCB129AD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C0DCF-7135-11D4-1FBD-B9370F3F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1EB09-376F-497B-D843-5BA3AA4C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AEBA-53A2-90B9-1EF1-E6C2161E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789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7BC8-94BB-DB48-A63C-B1616BAE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1389-B30C-EE58-AEE6-A517B61D1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3FB8B-C828-8034-AE7D-6AC63101F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48583-2204-6188-AB8B-A5AC0BF0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772C8-335B-F680-DA49-ADBD61F1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DB28C-C078-71DB-8474-EE5052A1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850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E396-5AF2-699D-8D16-57E6FFAB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CF322-BF74-1260-EF17-D3DB49382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39D1-DC44-D03E-B7D7-DCECCBD3C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BFDEA8-D558-6E0E-95B8-69E3BFE78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7E8D5-1552-71EF-9934-8E3E7CA4C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4B0368-9D3E-4EAC-E275-43886819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3EDD4-CDEF-7421-25F4-81278A43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EAC00-921E-7797-E99D-3C762940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4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B2A8-48F2-C048-9572-F7702F48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4FE22-19BA-FBB6-A9CF-713F0A578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2FB3E-C533-531F-13B0-3309B57D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A4243-911F-35AE-9D63-3469EC1C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9630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88BFF-63D5-821F-BFCF-E77B5131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7C678-D92F-8A8E-CA67-350607A7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35C9-4AEB-48DB-DCEE-CC25418D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982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AB36-6AF8-A517-A5BE-4A521BC4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C2113-B1E0-669D-504B-C72A8613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5C43A-22F0-B6C0-7FF5-2436F467A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79D01-AD30-E6BC-EB8D-6237B25C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6C3FC-04F7-B31C-4879-FC07F6AD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24F9F-2E6C-C913-BB8C-AC46C40C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975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4FCD-EDBA-D446-C454-E668D6B1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7E5A4-8E49-3000-C0CA-F31602C0F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12AC4-CC33-C76F-5358-5572ED2D6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7C897-BD48-A554-FF8D-4D135A4B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8C8F4-77F6-A5F5-3C41-4119BB65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6CEF-5114-F743-13F4-6AB586AC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038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57004-AE24-E238-9C52-EEC71C64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66E1F-1DA1-BA1A-DF48-110597729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CE5FB-254B-71B2-740B-48082D722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215FF-22FC-308E-2FE5-AFC39305C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13170-6FEA-7C31-AE49-F009AF95B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437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robots around a circular surface&#10;&#10;Description automatically generated">
            <a:extLst>
              <a:ext uri="{FF2B5EF4-FFF2-40B4-BE49-F238E27FC236}">
                <a16:creationId xmlns:a16="http://schemas.microsoft.com/office/drawing/2014/main" id="{0D77D94F-8B3C-EC6F-67A5-2BBEE098F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3" b="294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BC57C-EE07-ECB5-3380-016AA56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>
                <a:solidFill>
                  <a:srgbClr val="FFFFFF"/>
                </a:solidFill>
              </a:rPr>
              <a:t>On Two Pincer Search Algorithms</a:t>
            </a:r>
            <a:br>
              <a:rPr lang="en-US" sz="5100">
                <a:solidFill>
                  <a:srgbClr val="FFFFFF"/>
                </a:solidFill>
              </a:rPr>
            </a:br>
            <a:r>
              <a:rPr lang="en-US" sz="5100">
                <a:solidFill>
                  <a:srgbClr val="FFFFFF"/>
                </a:solidFill>
              </a:rPr>
              <a:t>Guaranteeing Capturing Evaders In Circular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FBB7-C406-C399-A76C-49048B28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Hay Elmaliah and Yonatan Kahalani</a:t>
            </a:r>
          </a:p>
        </p:txBody>
      </p:sp>
    </p:spTree>
    <p:extLst>
      <p:ext uri="{BB962C8B-B14F-4D97-AF65-F5344CB8AC3E}">
        <p14:creationId xmlns:p14="http://schemas.microsoft.com/office/powerpoint/2010/main" val="116555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 of the algorithm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78AA9-789F-0AE7-72AB-ACC9C3D1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2" y="627954"/>
            <a:ext cx="4015031" cy="5353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262" y="2620641"/>
                <a:ext cx="5837750" cy="3023702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In the last iteration the radius is below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We then move one last iteration and finish.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262" y="2620641"/>
                <a:ext cx="5837750" cy="3023702"/>
              </a:xfrm>
              <a:blipFill>
                <a:blip r:embed="rId3"/>
                <a:stretch>
                  <a:fillRect l="-16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10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minimum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speed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required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an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agent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algorithm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en-US" sz="28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3500" b="1" dirty="0">
                    <a:latin typeface="+mj-lt"/>
                  </a:rPr>
                  <a:t>Proof</a:t>
                </a:r>
                <a:r>
                  <a:rPr lang="en-US" sz="2800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The time for a sweeper agent to search its sector at the first iteration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is given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3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  <m:sSub>
                          <m:sSubPr>
                            <m:ctrlP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sSub>
                          <m:sSubPr>
                            <m:ctrlP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den>
                    </m:f>
                  </m:oMath>
                </a14:m>
                <a:endParaRPr lang="en-US" sz="2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The time for an evader to travel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800" dirty="0">
                    <a:latin typeface="+mj-lt"/>
                  </a:rPr>
                  <a:t>  distance is given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US" sz="3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sz="3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sSub>
                          <m:sSubPr>
                            <m:ctrlPr>
                              <a:rPr lang="en-US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den>
                    </m:f>
                  </m:oMath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  <a:blipFill>
                <a:blip r:embed="rId2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5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- continue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We must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otherwise an evader will have enough time to travel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distance, which is more than the sensor length, so it could go away.</a:t>
                </a:r>
              </a:p>
              <a:p>
                <a:pPr marL="0" indent="0">
                  <a:buNone/>
                </a:pPr>
                <a:endParaRPr lang="en-US" sz="2400" b="0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by simple algebra, the above yields: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en-IL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  <a:blipFill>
                <a:blip r:embed="rId2"/>
                <a:stretch>
                  <a:fillRect l="-886" t="-33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17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en-US" sz="2800" dirty="0" smtClean="0">
                              <a:latin typeface="+mj-lt"/>
                            </a:rPr>
                            <m:t>if</m:t>
                          </m:r>
                          <m:r>
                            <m:rPr>
                              <m:nor/>
                            </m:rPr>
                            <a:rPr lang="en-US" sz="2800" dirty="0" smtClean="0">
                              <a:latin typeface="+mj-lt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algorithm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can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finish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finite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time</m:t>
                          </m:r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Proof</a:t>
                </a:r>
                <a:r>
                  <a:rPr lang="en-US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with the definitions in lemma 1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so, we have at least a fraction of positive time for an agent to go inward the center and reduce the radius of the circle.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Since we get a circle with a smaller radius we can continue in this manner and get the result.</a:t>
                </a:r>
                <a:endParaRPr lang="en-IL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  <a:blipFill>
                <a:blip r:embed="rId2"/>
                <a:stretch>
                  <a:fillRect l="-1787" b="-13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03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9546046" cy="161848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that we know that our algorithm works, we can calculate some specifics: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9" y="3014134"/>
                <a:ext cx="10091057" cy="2907695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- The total time it takes the agent to go inward the center.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𝒄𝒊𝒓𝒄𝒖𝒍𝒂𝒓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- The total time it takes the agents to sweep their angular sector.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total time it takes the agents to do the search.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number of iteration it takes the agents to sweep the circle.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9" y="3014134"/>
                <a:ext cx="10091057" cy="2907695"/>
              </a:xfrm>
              <a:blipFill>
                <a:blip r:embed="rId2"/>
                <a:stretch>
                  <a:fillRect l="-785" t="-29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155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Lemma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6"/>
                <a:ext cx="8871131" cy="3836301"/>
              </a:xfrm>
            </p:spPr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en-US" sz="3100" b="0" i="0" smtClean="0">
                              <a:latin typeface="+mj-lt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agent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can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go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inward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each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iteration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distance</m:t>
                          </m:r>
                          <m:r>
                            <m:rPr>
                              <m:nor/>
                            </m:rPr>
                            <a:rPr lang="en-US" sz="3100" b="0" i="0" dirty="0" smtClean="0">
                              <a:latin typeface="+mj-lt"/>
                            </a:rPr>
                            <m:t>: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Cambria Math" panose="02040503050406030204" pitchFamily="18" charset="0"/>
                                            </a:rPr>
                                            <m:t>𝑐𝑖𝑟𝑐𝑢𝑙𝑎𝑟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1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4100" b="1" dirty="0">
                    <a:latin typeface="+mj-lt"/>
                  </a:rPr>
                  <a:t>Proof</a:t>
                </a:r>
                <a:r>
                  <a:rPr lang="en-US" sz="4100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+mj-lt"/>
                  </a:rPr>
                  <a:t>we want to prevent an evil evader to go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3400" b="1" dirty="0">
                    <a:latin typeface="+mj-lt"/>
                  </a:rPr>
                  <a:t> </a:t>
                </a:r>
                <a:r>
                  <a:rPr lang="en-US" sz="3400" dirty="0">
                    <a:latin typeface="+mj-lt"/>
                  </a:rPr>
                  <a:t>distance during the whole iteration.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+mj-lt"/>
                  </a:rPr>
                  <a:t>Also, we want the agent to go inward at most such distance.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+mj-lt"/>
                  </a:rPr>
                  <a:t>During the angular sweep of the agent the evader can go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𝑐𝑖𝑟𝑐𝑢𝑙𝑎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400" dirty="0">
                    <a:latin typeface="+mj-lt"/>
                  </a:rPr>
                  <a:t> distance.</a:t>
                </a:r>
                <a:endParaRPr lang="en-IL" sz="3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6"/>
                <a:ext cx="8871131" cy="3836301"/>
              </a:xfrm>
              <a:blipFill>
                <a:blip r:embed="rId2"/>
                <a:stretch>
                  <a:fillRect l="-1512" t="-1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7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- continue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𝒄𝒊𝒓𝒄𝒖𝒍𝒂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the “credit” left for an evader.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It must hold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 that at the end of the inward movement the evader will be inside the circle. Rearranging the expression above we get: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sz="2400" b="0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So, the agent get inside by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borderBox>
                  </m:oMath>
                </a14:m>
                <a:r>
                  <a:rPr lang="en-US" sz="2400" dirty="0">
                    <a:latin typeface="+mj-lt"/>
                  </a:rPr>
                  <a:t> as suggested.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  <a:blipFill>
                <a:blip r:embed="rId2"/>
                <a:stretch>
                  <a:fillRect l="-886" t="-20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3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903789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lemma 3 we conclude the following theorem: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830286"/>
                <a:ext cx="10319657" cy="334003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 </m:t>
                        </m:r>
                      </m:den>
                    </m:f>
                  </m:oMath>
                </a14:m>
                <a:endParaRPr lang="en-US" sz="2000" i="1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e-IL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𝒄𝒊𝒓𝒄𝒖𝒍𝒂𝒓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000" b="0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830286"/>
                <a:ext cx="10319657" cy="33400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87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By lemma 3 we know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𝑐𝑖𝑟𝑐𝑢𝑙𝑎𝑟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Rearranging yields: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b="1" dirty="0">
                    <a:latin typeface="+mj-lt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which is a famous recurrence relation of the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  <a:blipFill>
                <a:blip r:embed="rId2"/>
                <a:stretch>
                  <a:fillRect l="-886" t="-24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72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- continue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4"/>
                <a:ext cx="7064103" cy="32004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s.t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is actually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(up to 1).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Also, we get: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𝑐𝑖𝑟𝑐𝑢𝑙𝑎𝑟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solving this recurrence relation, yields all the results.</a:t>
                </a:r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4"/>
                <a:ext cx="7064103" cy="3200401"/>
              </a:xfrm>
              <a:blipFill>
                <a:blip r:embed="rId2"/>
                <a:stretch>
                  <a:fillRect l="-1381" t="-1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5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6ECF-356E-CB51-AE77-8CD7364B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P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9C4D7-B036-0420-842D-AC03E404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718731" cy="28003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This paper deals with a resource allocation problem.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Our agents are trying to capture smart evaders located in a circular area; however, they have limited capabilities mainly their visibility.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We present two algorithms to catch the evaders while supplying theoretical foundations, and beautiful simulations.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764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Lemma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Conclusion</a:t>
                </a:r>
                <a:r>
                  <a:rPr lang="en-US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by adding more agents, we can make the search better to a point.</a:t>
                </a:r>
                <a:endParaRPr lang="en-IL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  <a:blipFill>
                <a:blip r:embed="rId2"/>
                <a:stretch>
                  <a:fillRect l="-1787" t="-1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83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oup of robots on a circular surface&#10;&#10;Description automatically generated">
            <a:extLst>
              <a:ext uri="{FF2B5EF4-FFF2-40B4-BE49-F238E27FC236}">
                <a16:creationId xmlns:a16="http://schemas.microsoft.com/office/drawing/2014/main" id="{6CBB22EB-4EC5-B905-BDD4-CF774303D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9" b="191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52201-4A41-E183-4964-1A5E9BED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96609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group of robots in a circular room&#10;&#10;Description automatically generated">
            <a:extLst>
              <a:ext uri="{FF2B5EF4-FFF2-40B4-BE49-F238E27FC236}">
                <a16:creationId xmlns:a16="http://schemas.microsoft.com/office/drawing/2014/main" id="{86964F3A-5FDB-2EA5-3950-072A2D8E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2B36A6-93FA-48A6-FB01-BDAB42A0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Spiral Pincer Sweep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with limited sensing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9275-F6A3-34EF-65B6-A4DA88FD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9404"/>
            <a:ext cx="105156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Algorithm 2</a:t>
            </a:r>
          </a:p>
        </p:txBody>
      </p:sp>
    </p:spTree>
    <p:extLst>
      <p:ext uri="{BB962C8B-B14F-4D97-AF65-F5344CB8AC3E}">
        <p14:creationId xmlns:p14="http://schemas.microsoft.com/office/powerpoint/2010/main" val="34990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of the </a:t>
            </a:r>
            <a:r>
              <a:rPr lang="en-US" sz="4800" dirty="0"/>
              <a:t>second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We divide the circle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sectors.  </a:t>
                </a:r>
              </a:p>
              <a:p>
                <a:r>
                  <a:rPr lang="en-US" sz="2400" dirty="0">
                    <a:latin typeface="+mj-lt"/>
                  </a:rPr>
                  <a:t>We divide the agents to pairs.</a:t>
                </a:r>
              </a:p>
              <a:p>
                <a:r>
                  <a:rPr lang="en-US" sz="2400" dirty="0">
                    <a:latin typeface="+mj-lt"/>
                  </a:rPr>
                  <a:t>Each pair is responsible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angular sector.</a:t>
                </a:r>
              </a:p>
              <a:p>
                <a:r>
                  <a:rPr lang="en-US" sz="2400" dirty="0">
                    <a:latin typeface="+mj-lt"/>
                  </a:rPr>
                  <a:t>Each pair’s starting point is back-to-back from the middle of their sector.</a:t>
                </a:r>
              </a:p>
              <a:p>
                <a:r>
                  <a:rPr lang="en-US" sz="2400" dirty="0">
                    <a:latin typeface="+mj-lt"/>
                  </a:rPr>
                  <a:t>Each agent puts all his sensor inside the circle. </a:t>
                </a:r>
                <a:endParaRPr lang="en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  <a:blipFill>
                <a:blip r:embed="rId2"/>
                <a:stretch>
                  <a:fillRect l="-1357" t="-6202" r="-1775" b="-100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A5428-7895-CE3F-225E-3DBCE989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72" y="1686208"/>
            <a:ext cx="4509118" cy="33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1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of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7" y="2337705"/>
                <a:ext cx="6626884" cy="3871902"/>
              </a:xfr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arcsin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be the iteration index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While the radius of the circle is above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Do: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scans 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 moving with angle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latin typeface="+mj-lt"/>
                  </a:rPr>
                  <a:t> to the tangent of the instantaneous circle,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i="0" dirty="0">
                    <a:latin typeface="+mj-lt"/>
                  </a:rPr>
                  <a:t>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𝑠𝑝𝑖𝑟𝑎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proceeds inward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7" y="2337705"/>
                <a:ext cx="6626884" cy="3871902"/>
              </a:xfrm>
              <a:blipFill>
                <a:blip r:embed="rId2"/>
                <a:stretch>
                  <a:fillRect l="-1471" t="-42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58D7D-24E2-9265-22FC-20547E79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460" y="700076"/>
            <a:ext cx="3825341" cy="52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9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5"/>
                <a:ext cx="9317446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be an iteration index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Define: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angle a sweeper agent completes out of 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sector.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radius of a sweeper agent at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+mj-lt"/>
                  </a:rPr>
                  <a:t> during the spiral 	</a:t>
                </a:r>
                <a:r>
                  <a:rPr lang="en-US" sz="2400">
                    <a:latin typeface="+mj-lt"/>
                  </a:rPr>
                  <a:t>	movement</a:t>
                </a:r>
                <a:r>
                  <a:rPr lang="en-US" sz="2400" dirty="0">
                    <a:latin typeface="+mj-lt"/>
                  </a:rPr>
                  <a:t>.</a:t>
                </a:r>
                <a:endParaRPr lang="en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5"/>
                <a:ext cx="9317446" cy="3335866"/>
              </a:xfrm>
              <a:blipFill>
                <a:blip r:embed="rId2"/>
                <a:stretch>
                  <a:fillRect l="-1047" t="-2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73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Lemma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166257"/>
                <a:ext cx="8871131" cy="3537857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agent moves outward at speed: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Integrating on both sides with the precondition that the agent is located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 yields the result.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166257"/>
                <a:ext cx="8871131" cy="3537857"/>
              </a:xfrm>
              <a:blipFill>
                <a:blip r:embed="rId2"/>
                <a:stretch>
                  <a:fillRect l="-1787" b="-161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847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636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4" y="2144486"/>
                <a:ext cx="8795657" cy="3597124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borderBox>
                    </m:oMath>
                  </m:oMathPara>
                </a14:m>
                <a:endParaRPr lang="en-US" sz="20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At the beginning of the iteration, we have the agent at radius: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Its tangent speed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⟹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(by lemma 1), integrating with respect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+mj-lt"/>
                  </a:rPr>
                  <a:t> on both sides, yields the result.</a:t>
                </a:r>
                <a:endParaRPr lang="en-IL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4" y="2144486"/>
                <a:ext cx="8795657" cy="3597124"/>
              </a:xfrm>
              <a:blipFill>
                <a:blip r:embed="rId2"/>
                <a:stretch>
                  <a:fillRect l="-1109" t="-508" r="-1317" b="-140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74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636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Lemma 2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For the spiral pincer sweep movement to succeed, the following inequality must hold: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borderBox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is the time for an agent to make the first spiral movement.</a:t>
                </a:r>
              </a:p>
              <a:p>
                <a:pPr marL="0" indent="0">
                  <a:buNone/>
                </a:pPr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Theorem 1 yields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and the following yield the result:</a:t>
                </a:r>
              </a:p>
              <a:p>
                <a:r>
                  <a:rPr lang="en-US" sz="2400" dirty="0">
                    <a:latin typeface="+mj-lt"/>
                  </a:rPr>
                  <a:t>An agent cannot go outward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A smart evader might go outward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  <a:blipFill>
                <a:blip r:embed="rId2"/>
                <a:stretch>
                  <a:fillRect l="-1037" t="-2198" r="-194" b="-53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305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C3304E-12F2-B06E-30A1-9DC8FBC1E0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609" y="2340471"/>
                <a:ext cx="5358171" cy="276204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 dirty="0"/>
                  <a:t>Solving lemma 1 for</a:t>
                </a:r>
                <a14:m>
                  <m:oMath xmlns:m="http://schemas.openxmlformats.org/officeDocument/2006/math">
                    <m:r>
                      <a:rPr lang="en-US" sz="2800" b="0" i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br>
                  <a:rPr lang="en-US" sz="2800" b="0" dirty="0"/>
                </a:br>
                <a:r>
                  <a:rPr lang="en-US" sz="2800" dirty="0"/>
                  <a:t>we get the critical velocity required for the algorithm to succeed.</a:t>
                </a:r>
                <a:br>
                  <a:rPr lang="en-US" sz="2800" dirty="0"/>
                </a:br>
                <a:r>
                  <a:rPr lang="en-US" sz="2800" dirty="0"/>
                  <a:t>As illustrated on the right,</a:t>
                </a:r>
                <a:br>
                  <a:rPr lang="en-US" sz="2800" dirty="0"/>
                </a:br>
                <a:r>
                  <a:rPr lang="en-US" sz="2800" dirty="0"/>
                  <a:t>we can see that it’s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𝐿𝐵</m:t>
                        </m:r>
                      </m:sub>
                    </m:sSub>
                  </m:oMath>
                </a14:m>
                <a:br>
                  <a:rPr lang="en-US" sz="3000" b="0" dirty="0"/>
                </a:br>
                <a:endParaRPr lang="en-US" sz="3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C3304E-12F2-B06E-30A1-9DC8FBC1E0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609" y="2340471"/>
                <a:ext cx="5358171" cy="2762040"/>
              </a:xfrm>
              <a:blipFill>
                <a:blip r:embed="rId2"/>
                <a:stretch>
                  <a:fillRect l="-2275" t="-3753" r="-79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3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BBF0C-5ADF-73C6-C91C-3C5885AE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85" y="257135"/>
            <a:ext cx="3362918" cy="29509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A6231-A837-F71D-E01A-24707D1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60" y="3495504"/>
            <a:ext cx="3387943" cy="29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7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 on the Sweepers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 dirty="0">
                    <a:latin typeface="+mj-lt"/>
                  </a:rPr>
                  <a:t>The number of sweeper agents is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j-lt"/>
                  </a:rPr>
                  <a:t> is even.</a:t>
                </a:r>
              </a:p>
              <a:p>
                <a:r>
                  <a:rPr lang="en-US" sz="2800" dirty="0">
                    <a:latin typeface="+mj-lt"/>
                  </a:rPr>
                  <a:t>The agents don’t know the exact location or the amount of the evaders.</a:t>
                </a:r>
              </a:p>
              <a:p>
                <a:r>
                  <a:rPr lang="en-US" sz="2800" dirty="0">
                    <a:latin typeface="+mj-lt"/>
                  </a:rPr>
                  <a:t>The agents total sensing resources are a line sensor with a length of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is constant.</a:t>
                </a:r>
              </a:p>
              <a:p>
                <a:r>
                  <a:rPr lang="en-US" sz="2800" dirty="0">
                    <a:latin typeface="+mj-lt"/>
                  </a:rPr>
                  <a:t>Each agent has exactly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800" dirty="0">
                    <a:latin typeface="+mj-lt"/>
                  </a:rPr>
                  <a:t>  linear sensor length.</a:t>
                </a:r>
              </a:p>
              <a:p>
                <a:pPr marL="0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  <a:blipFill>
                <a:blip r:embed="rId2"/>
                <a:stretch>
                  <a:fillRect l="-1237" t="-3108" r="-1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49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636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Lemma 3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distance an agent can go inward at each iteration is: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𝑠𝑝𝑖𝑟𝑎𝑙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borderBox>
                  </m:oMath>
                </a14:m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latin typeface="+mj-lt"/>
                  </a:rPr>
                  <a:t>Conclusion: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As the first algorithm.</a:t>
                </a:r>
                <a:endParaRPr lang="en-US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  <a:blipFill>
                <a:blip r:embed="rId2"/>
                <a:stretch>
                  <a:fillRect l="-13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200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5285" y="1394508"/>
                <a:ext cx="9405257" cy="388271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j-lt"/>
                    <a:ea typeface="+mj-ea"/>
                    <a:cs typeface="+mj-cs"/>
                  </a:rPr>
                  <a:t>From</a:t>
                </a:r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</a:t>
                </a:r>
                <a:r>
                  <a:rPr lang="en-US" sz="2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lemma 3 </a:t>
                </a:r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and similarly to the first algorithm, we can form a recurrence relation of the form:</a:t>
                </a:r>
              </a:p>
              <a:p>
                <a:pPr marL="0" indent="0">
                  <a:buNone/>
                </a:pPr>
                <a:endParaRPr lang="en-US" sz="28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𝑖</m:t>
                          </m:r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+</m:t>
                          </m:r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𝑖</m:t>
                          </m:r>
                        </m:sub>
                      </m:sSub>
                      <m:r>
                        <a:rPr lang="en-US" sz="28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which can give us a closed solution for the number of iterations the algorithm takes and its time.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285" y="1394508"/>
                <a:ext cx="9405257" cy="3882718"/>
              </a:xfrm>
              <a:blipFill>
                <a:blip r:embed="rId2"/>
                <a:stretch>
                  <a:fillRect l="-1361" t="-2669" r="-14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78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tanding around a round structure&#10;&#10;Description automatically generated">
            <a:extLst>
              <a:ext uri="{FF2B5EF4-FFF2-40B4-BE49-F238E27FC236}">
                <a16:creationId xmlns:a16="http://schemas.microsoft.com/office/drawing/2014/main" id="{AE00780C-C191-E1F3-3ADD-9AAC5CD67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030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7CBC3-EFE2-C423-760C-E43C3A07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421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C6F83-C5F5-569D-91C0-D90559E7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145-39FE-B6C1-6962-F9A27D14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All is based and studied from the paper: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“Search for Smart Evaders with Swarms of Sweeping Agents- a Resource Allocation Perspective”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by Roee M. Francos and Alfred M. </a:t>
            </a:r>
            <a:r>
              <a:rPr lang="en-US" sz="2400" dirty="0" err="1">
                <a:latin typeface="+mj-lt"/>
              </a:rPr>
              <a:t>Bruckstein</a:t>
            </a:r>
            <a:r>
              <a:rPr lang="en-US" sz="2400" dirty="0">
                <a:latin typeface="+mj-lt"/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50353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C6F83-C5F5-569D-91C0-D90559E7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145-39FE-B6C1-6962-F9A27D14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We would like to thank Freddy </a:t>
            </a:r>
            <a:r>
              <a:rPr lang="en-US" sz="2400" dirty="0" err="1">
                <a:latin typeface="+mj-lt"/>
              </a:rPr>
              <a:t>Bruckstein</a:t>
            </a:r>
            <a:r>
              <a:rPr lang="en-US" sz="2400" dirty="0">
                <a:latin typeface="+mj-lt"/>
              </a:rPr>
              <a:t> and Dave </a:t>
            </a:r>
            <a:r>
              <a:rPr lang="en-US" sz="2400" dirty="0" err="1">
                <a:latin typeface="+mj-lt"/>
              </a:rPr>
              <a:t>Dovrat</a:t>
            </a:r>
            <a:r>
              <a:rPr lang="en-US" sz="2400" dirty="0">
                <a:latin typeface="+mj-lt"/>
              </a:rPr>
              <a:t> for a fascinating course.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Also, we thank Roee Francos for helping us out preparing for the presentation.</a:t>
            </a:r>
            <a:endParaRPr lang="en-I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8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 on the Evaders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 dirty="0">
                    <a:latin typeface="+mj-lt"/>
                  </a:rPr>
                  <a:t>Evaders have maximum speed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b="0" dirty="0">
                  <a:latin typeface="+mj-lt"/>
                </a:endParaRPr>
              </a:p>
              <a:p>
                <a:r>
                  <a:rPr lang="en-US" sz="2800" dirty="0">
                    <a:latin typeface="+mj-lt"/>
                  </a:rPr>
                  <a:t>Evaders are located inside a circular area of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  <a:blipFill>
                <a:blip r:embed="rId2"/>
                <a:stretch>
                  <a:fillRect l="-1237" t="-31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3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CB91-B7AF-FC45-9441-31AD62272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669085"/>
            <a:ext cx="8871131" cy="3335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+mj-lt"/>
              </a:rPr>
              <a:t>When evaders enter the sensibility range of a sweeper agent they get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+mj-lt"/>
              </a:rPr>
              <a:t>caught.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5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Lower bound on the velocity of the agents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895291"/>
                <a:ext cx="8871131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Other papers dealt with this important problem, concluding that the minimal velocity is: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M</a:t>
                </a:r>
                <a:r>
                  <a:rPr lang="en-US" sz="2400" b="0" dirty="0">
                    <a:latin typeface="+mj-lt"/>
                  </a:rPr>
                  <a:t>eaning that </a:t>
                </a:r>
                <a:r>
                  <a:rPr lang="en-US" sz="2400" dirty="0">
                    <a:latin typeface="+mj-lt"/>
                  </a:rPr>
                  <a:t>in case the agents are slower than this, they cannot guarantee capturing the evaders.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Therefore, this speed is a way to measure how good the presented algorithms are.</a:t>
                </a:r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895291"/>
                <a:ext cx="8871131" cy="3335866"/>
              </a:xfrm>
              <a:blipFill>
                <a:blip r:embed="rId2"/>
                <a:stretch>
                  <a:fillRect l="-1100" t="-2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55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in a city&#10;&#10;Description automatically generated">
            <a:extLst>
              <a:ext uri="{FF2B5EF4-FFF2-40B4-BE49-F238E27FC236}">
                <a16:creationId xmlns:a16="http://schemas.microsoft.com/office/drawing/2014/main" id="{20028C6B-C05D-B98D-9EE8-57D0DEF89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5" b="179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2B36A6-93FA-48A6-FB01-BDAB42A0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6" y="1108945"/>
            <a:ext cx="10722428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Circular Pincer Sweep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with limited sensing capabilities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9275-F6A3-34EF-65B6-A4DA88FD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Algorithm 1</a:t>
            </a:r>
          </a:p>
        </p:txBody>
      </p:sp>
    </p:spTree>
    <p:extLst>
      <p:ext uri="{BB962C8B-B14F-4D97-AF65-F5344CB8AC3E}">
        <p14:creationId xmlns:p14="http://schemas.microsoft.com/office/powerpoint/2010/main" val="1719247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of the first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We divide the circle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sectors.  </a:t>
                </a:r>
              </a:p>
              <a:p>
                <a:r>
                  <a:rPr lang="en-US" sz="2400" dirty="0">
                    <a:latin typeface="+mj-lt"/>
                  </a:rPr>
                  <a:t>We divide the agents to pairs.</a:t>
                </a:r>
              </a:p>
              <a:p>
                <a:r>
                  <a:rPr lang="en-US" sz="2400" dirty="0">
                    <a:latin typeface="+mj-lt"/>
                  </a:rPr>
                  <a:t>Each pair is responsible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angular sector.</a:t>
                </a:r>
              </a:p>
              <a:p>
                <a:r>
                  <a:rPr lang="en-US" sz="2400" dirty="0">
                    <a:latin typeface="+mj-lt"/>
                  </a:rPr>
                  <a:t>Each pair’s starting point is back-to-back from the middle of their sector.</a:t>
                </a:r>
              </a:p>
              <a:p>
                <a:r>
                  <a:rPr lang="en-US" sz="2400" dirty="0">
                    <a:latin typeface="+mj-lt"/>
                  </a:rPr>
                  <a:t>Each agent puts half of its sensor inward the circle and half outward.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  <a:blipFill>
                <a:blip r:embed="rId2"/>
                <a:stretch>
                  <a:fillRect l="-1357" t="-6202" r="-2296" b="-100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2EED1-466D-3E05-8226-CAED9D996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73" y="1605140"/>
            <a:ext cx="4235516" cy="33990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of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8" y="2146816"/>
                <a:ext cx="5837750" cy="379913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be the iteration index.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While the radius of the circle is above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Do</a:t>
                </a:r>
                <a:r>
                  <a:rPr lang="en-US" sz="2400" dirty="0">
                    <a:latin typeface="+mj-lt"/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scans it’s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sector, moving on the perimeter only,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𝑐𝑖𝑟𝑐𝑢𝑙𝑎𝑟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then proceeds inward the circle,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8" y="2146816"/>
                <a:ext cx="5837750" cy="3799139"/>
              </a:xfrm>
              <a:blipFill>
                <a:blip r:embed="rId2"/>
                <a:stretch>
                  <a:fillRect l="-1670" r="-21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78AA9-789F-0AE7-72AB-ACC9C3D1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15" y="627954"/>
            <a:ext cx="4015031" cy="535337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14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7690</TotalTime>
  <Words>1382</Words>
  <Application>Microsoft Office PowerPoint</Application>
  <PresentationFormat>Widescreen</PresentationFormat>
  <Paragraphs>160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On Two Pincer Search Algorithms Guaranteeing Capturing Evaders In Circular Area</vt:lpstr>
      <vt:lpstr>Preface</vt:lpstr>
      <vt:lpstr>Assumptions on the Sweepers</vt:lpstr>
      <vt:lpstr>Assumptions on the Evaders</vt:lpstr>
      <vt:lpstr>Assumptions of the model</vt:lpstr>
      <vt:lpstr>Lower bound on the velocity of the agents</vt:lpstr>
      <vt:lpstr>Circular Pincer Sweep with limited sensing capabilities</vt:lpstr>
      <vt:lpstr>Setting of the first algorithm</vt:lpstr>
      <vt:lpstr>Running of the algorithm</vt:lpstr>
      <vt:lpstr>End of the algorithm</vt:lpstr>
      <vt:lpstr>Theorem 1</vt:lpstr>
      <vt:lpstr>Proof - continue</vt:lpstr>
      <vt:lpstr>Theorem 2</vt:lpstr>
      <vt:lpstr>Now that we know that our algorithm works, we can calculate some specifics:</vt:lpstr>
      <vt:lpstr>Lemma 3</vt:lpstr>
      <vt:lpstr>Proof - continue</vt:lpstr>
      <vt:lpstr>From lemma 3 we conclude the following theorem:</vt:lpstr>
      <vt:lpstr>Proof</vt:lpstr>
      <vt:lpstr>Proof - continue</vt:lpstr>
      <vt:lpstr>Lemma 4</vt:lpstr>
      <vt:lpstr>Simulation</vt:lpstr>
      <vt:lpstr>Spiral Pincer Sweep with limited sensing capabilities</vt:lpstr>
      <vt:lpstr>Setting of the second algorithm</vt:lpstr>
      <vt:lpstr>Running of the algorithm</vt:lpstr>
      <vt:lpstr>Definitions</vt:lpstr>
      <vt:lpstr>Lemma 1</vt:lpstr>
      <vt:lpstr>Theorem 1</vt:lpstr>
      <vt:lpstr>Lemma 2</vt:lpstr>
      <vt:lpstr>Solving lemma 1 for v_s we get the critical velocity required for the algorithm to succeed. As illustrated on the right, we can see that it’s close to v_LB </vt:lpstr>
      <vt:lpstr>Lemma 3</vt:lpstr>
      <vt:lpstr>PowerPoint Presentation</vt:lpstr>
      <vt:lpstr>Simulation</vt:lpstr>
      <vt:lpstr>References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Two Algorithms Guarantees Capturing Evaders In Circular Area</dc:title>
  <dc:creator>Yonatan Kahalani</dc:creator>
  <cp:lastModifiedBy>Elmaleh, Hay</cp:lastModifiedBy>
  <cp:revision>139</cp:revision>
  <dcterms:created xsi:type="dcterms:W3CDTF">2023-08-09T11:33:45Z</dcterms:created>
  <dcterms:modified xsi:type="dcterms:W3CDTF">2023-08-15T08:51:01Z</dcterms:modified>
</cp:coreProperties>
</file>